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1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E610847-78E7-48B3-BAFD-6C549AAD2748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473D485-F8EF-448D-8058-AAB508FC1C9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Медь и фенолы</a:t>
            </a:r>
            <a:endParaRPr lang="ru-RU" sz="8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25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352928" cy="4114800"/>
          </a:xfrm>
        </p:spPr>
        <p:txBody>
          <a:bodyPr/>
          <a:lstStyle/>
          <a:p>
            <a:pPr algn="just"/>
            <a:r>
              <a:rPr lang="ru-RU" dirty="0"/>
              <a:t>Сброс фенольных вод в водоемы и водотоки резко ухудшает их общее санитарное состояние, оказывая влияние на живые организмы не только своей токсичностью, но и значительным изменением режима биогенных элементов и растворенных газов (кислорода, углекислого газа).</a:t>
            </a:r>
          </a:p>
          <a:p>
            <a:pPr algn="just"/>
            <a:r>
              <a:rPr lang="ru-RU" dirty="0"/>
              <a:t>В результате хлорирования воды, содержащей фенолы, образуются устойчивые соединения хлорфенолов, малейшие следы которых (0,1 мкг/дм</a:t>
            </a:r>
            <a:r>
              <a:rPr lang="ru-RU" baseline="30000" dirty="0"/>
              <a:t>3</a:t>
            </a:r>
            <a:r>
              <a:rPr lang="ru-RU" dirty="0"/>
              <a:t>) придают воде характерный привкус и запах.</a:t>
            </a:r>
          </a:p>
          <a:p>
            <a:pPr algn="just"/>
            <a:r>
              <a:rPr lang="ru-RU" dirty="0"/>
              <a:t>В токсикологическом и органолептическом отношении фенолы неравноценны. Летучие с паром фенолы более токсичны и обладают более интенсивным запахом при хлорировании. Наиболее резкие запахи дают простой фенол и крезолы.</a:t>
            </a:r>
          </a:p>
          <a:p>
            <a:pPr algn="just"/>
            <a:endParaRPr lang="ru-RU" dirty="0"/>
          </a:p>
        </p:txBody>
      </p:sp>
      <p:pic>
        <p:nvPicPr>
          <p:cNvPr id="6146" name="Picture 2" descr="http://b1.m24.ru/c/81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00231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92480" cy="424847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Концентрация фенолов в поверхностных водах подвержена сезонным изменениям. В летний период содержание фенолов падает (с ростом температуры увеличивается скорость распада).</a:t>
            </a:r>
          </a:p>
          <a:p>
            <a:pPr algn="just"/>
            <a:r>
              <a:rPr lang="ru-RU" dirty="0"/>
              <a:t>Процесс самоочищения водоемов от фенола протекает относительно медленно и его следы могут уноситься течением реки на большие расстояния, поэтому до сброса фенолсодержащие стоки подвергают достаточной очистке.</a:t>
            </a:r>
          </a:p>
          <a:p>
            <a:pPr algn="just"/>
            <a:r>
              <a:rPr lang="ru-RU" dirty="0"/>
              <a:t>Для избавления от фенольных соединений в сточных водах возможно применение модификации метода Клибанова с применением пероксидазы и талька. Пероксидаза деградирует фенольные соединения до полифенолов, нерастворимых в воде. При модификации этого метода, а именно при добавлении в реакционную смесь талька, происходит абсорбция нерастворимых продуктов реакции на тальке и выпадение из раствора в осадок. Благодаря этому способу возможно полное удаление фенола из раствора, а также удаление продуктов реакции. Первоначально для удаления фенольных соединений использовался поливинилпироллидин. В связи с относительной дешевизной в дальнейшем применялся тальк.</a:t>
            </a:r>
          </a:p>
          <a:p>
            <a:pPr algn="just"/>
            <a:endParaRPr lang="ru-RU" dirty="0"/>
          </a:p>
        </p:txBody>
      </p:sp>
      <p:pic>
        <p:nvPicPr>
          <p:cNvPr id="7170" name="Picture 2" descr="http://pics.nashgorod.ru/imgfiles/newnews_imgs/2015/03/26/prev800_d6ccd7b0e05038faac8e8d900f84a8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5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513" y="116632"/>
            <a:ext cx="7924800" cy="4114800"/>
          </a:xfrm>
        </p:spPr>
        <p:txBody>
          <a:bodyPr/>
          <a:lstStyle/>
          <a:p>
            <a:pPr algn="just"/>
            <a:r>
              <a:rPr lang="ru-RU" b="1" dirty="0"/>
              <a:t>Фенол негативно влияет на</a:t>
            </a:r>
            <a:r>
              <a:rPr lang="ru-RU" dirty="0"/>
              <a:t>сердечно-сосудистую систему, нервную и на другие внутренние органы, такие как почки, печень и др. Во многих странах его использование в производстве товаров домашнего обихода, категорически запрещено в виду его токсичной активности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По сей день </a:t>
            </a:r>
            <a:r>
              <a:rPr lang="ru-RU" b="1" dirty="0"/>
              <a:t>некоторые детские игрушки производятся с добавлением этого вещества</a:t>
            </a:r>
            <a:r>
              <a:rPr lang="ru-RU" dirty="0"/>
              <a:t>, что делает </a:t>
            </a:r>
            <a:r>
              <a:rPr lang="ru-RU" dirty="0" smtClean="0"/>
              <a:t>конечный </a:t>
            </a:r>
            <a:r>
              <a:rPr lang="ru-RU" dirty="0"/>
              <a:t>продукт не безопасным для здоровья человека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Попадание этого вещества внутрь, крайне опасно</a:t>
            </a:r>
            <a:r>
              <a:rPr lang="ru-RU" dirty="0"/>
              <a:t>, что может привести ко внутренним кровотечениям, атрофии мышц, язвенной болезни и др. Период вывода этого токсина составляет 24 часа, но за этот период вещество наносит непоправимые повреждения, которые остаются ощутимыми на долгие годы.</a:t>
            </a:r>
          </a:p>
        </p:txBody>
      </p:sp>
      <p:pic>
        <p:nvPicPr>
          <p:cNvPr id="8194" name="Picture 2" descr="http://ecolab.chat.ru/ManL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14365"/>
            <a:ext cx="4896544" cy="37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2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Медь</a:t>
            </a:r>
            <a:endParaRPr lang="ru-RU" sz="7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640960" cy="5328592"/>
          </a:xfrm>
        </p:spPr>
        <p:txBody>
          <a:bodyPr/>
          <a:lstStyle/>
          <a:p>
            <a:pPr algn="just"/>
            <a:r>
              <a:rPr lang="ru-RU" dirty="0"/>
              <a:t>Из большого разнообразия тяжелых металлов наибольшую опасность представляют </a:t>
            </a:r>
            <a:r>
              <a:rPr lang="ru-RU" dirty="0" smtClean="0"/>
              <a:t>кадмий</a:t>
            </a:r>
            <a:r>
              <a:rPr lang="ru-RU" dirty="0"/>
              <a:t>, свинец, ртуть, цинк и медь, что связано с их высокой </a:t>
            </a:r>
            <a:r>
              <a:rPr lang="ru-RU" dirty="0" smtClean="0"/>
              <a:t>токсичностью.</a:t>
            </a:r>
          </a:p>
          <a:p>
            <a:pPr algn="just"/>
            <a:r>
              <a:rPr lang="ru-RU" dirty="0"/>
              <a:t>Содержание тяжелых металлов в водоемах определяется разнообразным количеством факторов. Под факторами формирования химического состава природных вод понимают причины, обусловливающие течение разнообразных процессов, которые вызывают изменения минерализации и химического состава воды. Эти факторы разделяются на физико-географические, физико-химические, физические, биологические и искусственные. Уровень концентрации тяжелых металлов может также зависеть от антропогенной нагрузки на </a:t>
            </a:r>
            <a:r>
              <a:rPr lang="ru-RU" dirty="0" smtClean="0"/>
              <a:t>водоем.</a:t>
            </a:r>
          </a:p>
          <a:p>
            <a:pPr algn="just"/>
            <a:r>
              <a:rPr lang="ru-RU" dirty="0"/>
              <a:t>При оценке состояния экосистемы важно учитывать загрязненность водного объекта токсичными веществами. Наибольшую опасность среди них представляют тяжелые металлы. Известно, что в определенных концентрациях они не только влияют на качество пресных вод, но и становится токсичными для гидробионтов и аккумулируются в их тканях. По трофическим цепям металлы могут попадать в организм человека. Эти обстоятельства и обуславливают необходимость исследования загрязненности водой среды тяжелыми </a:t>
            </a:r>
            <a:r>
              <a:rPr lang="ru-RU" dirty="0" smtClean="0"/>
              <a:t>металлами.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01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6632"/>
            <a:ext cx="7924800" cy="4114800"/>
          </a:xfrm>
        </p:spPr>
        <p:txBody>
          <a:bodyPr/>
          <a:lstStyle/>
          <a:p>
            <a:r>
              <a:rPr lang="ru-RU" dirty="0"/>
              <a:t>Основным источником поступления меди в природные воды являются предприятия цветной металлургии (промышленные выбросы, отходы, сточные воды), транспорт, медьсодержащие удобрения, пестициды, процесс сварки, сжигание топлива в различных отраслях промышленности. Вынос с загрязненной металлом речной водой, стоками, осаждение из воздушной среды, а также в результате хозяйственной деятельности человека, приводят к повышению концентрации меди в поверхностных водах и, соответственно, в донных </a:t>
            </a:r>
            <a:r>
              <a:rPr lang="ru-RU" dirty="0" smtClean="0"/>
              <a:t>отложениях.</a:t>
            </a:r>
            <a:endParaRPr lang="ru-RU" dirty="0"/>
          </a:p>
        </p:txBody>
      </p:sp>
      <p:pic>
        <p:nvPicPr>
          <p:cNvPr id="1026" name="Picture 2" descr="http://horde.me/uploads/images/50/a511/50a5112ac41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29099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gnews.com.ua/files/upl/7(26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60" y="2204864"/>
            <a:ext cx="29283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8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opa.kg/uploads/posts/2012-03/1331883068_copper-sulfate-crystals-1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2531828"/>
            <a:ext cx="2995695" cy="39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389" y="116632"/>
            <a:ext cx="8734075" cy="4176464"/>
          </a:xfrm>
        </p:spPr>
        <p:txBody>
          <a:bodyPr/>
          <a:lstStyle/>
          <a:p>
            <a:pPr algn="just"/>
            <a:r>
              <a:rPr lang="ru-RU" dirty="0"/>
              <a:t>Вынос с загрязненной металлом речной водой, стоками, осаждение из воздушной среды, а также в результате хозяйственной деятельности человека, приводят к повышению концентрации меди в поверхностных водах и, соответственно, в донных </a:t>
            </a:r>
            <a:r>
              <a:rPr lang="ru-RU" dirty="0" smtClean="0"/>
              <a:t>отложениях.</a:t>
            </a:r>
          </a:p>
          <a:p>
            <a:pPr algn="just"/>
            <a:r>
              <a:rPr lang="ru-RU" dirty="0"/>
              <a:t>В водной среде медь находится преимущественно в трех основных формах: взвешенной, коллоидной и растворенной. Последняя может включать свободные ионы и комплексные соединения меди с органическими и неорганическими лигандами. Количество меди, связанной с твердыми частицами может составлять 12-97 % общего ее содержания в речных водах.</a:t>
            </a:r>
          </a:p>
        </p:txBody>
      </p:sp>
      <p:pic>
        <p:nvPicPr>
          <p:cNvPr id="2052" name="Picture 4" descr="http://www.ruckom.ru/images/content/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romagazin.ru/published/publicdata/KE3JETAROMAMASLACOM/attachments/SC/products_pictures/ut000001728_kolloidnaya_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" y="249193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5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483" y="116632"/>
            <a:ext cx="8935647" cy="2664296"/>
          </a:xfrm>
        </p:spPr>
        <p:txBody>
          <a:bodyPr/>
          <a:lstStyle/>
          <a:p>
            <a:pPr algn="just"/>
            <a:r>
              <a:rPr lang="ru-RU" dirty="0"/>
              <a:t>Содержание растворимых форм меди в незагрязненных пресных водах обычно колеблется от 0,5 до 1,0 мкг/л, возрастая до 2 мкг/л в городских районах. Значительно более высокие концентрации характерны для горнорудных районов, а также в периоды половодий.</a:t>
            </a:r>
          </a:p>
          <a:p>
            <a:pPr algn="just"/>
            <a:r>
              <a:rPr lang="ru-RU" dirty="0"/>
              <a:t>Содержание меди в донных отложениях определяется присутствием природных сорбентов - глинистых минералов, гуминовых кислот, железомарганцевых оксидов. Незагрязненные пресноводные донные отложения обычно содержат меди не более 20 мг/кг. Десорбция меди из осадков зависит от pH, солености, присутствия природных и синтетических </a:t>
            </a:r>
            <a:r>
              <a:rPr lang="ru-RU" dirty="0" smtClean="0"/>
              <a:t>хелатов.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3074" name="Picture 2" descr="water conta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8383"/>
            <a:ext cx="432047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2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4392488" cy="5616624"/>
          </a:xfrm>
        </p:spPr>
        <p:txBody>
          <a:bodyPr>
            <a:normAutofit/>
          </a:bodyPr>
          <a:lstStyle/>
          <a:p>
            <a:r>
              <a:rPr lang="ru-RU" b="1" dirty="0"/>
              <a:t>Токсичным считается прием более 200-250 грамм меди за сутки,</a:t>
            </a:r>
            <a:r>
              <a:rPr lang="ru-RU" dirty="0"/>
              <a:t> что вызывает серьезные отравления. Такой преизбыток приводит к развитию заболеваний печени и почек, поражению головного мозга, аллергическим реакциям, атеросклерозу, болезни бронхов, шизофрении</a:t>
            </a:r>
            <a:r>
              <a:rPr lang="ru-RU" dirty="0" smtClean="0"/>
              <a:t>.</a:t>
            </a:r>
          </a:p>
          <a:p>
            <a:r>
              <a:rPr lang="ru-RU" i="1" dirty="0"/>
              <a:t>Обращайте внимание на такие признаки:</a:t>
            </a:r>
            <a:endParaRPr lang="ru-RU" dirty="0"/>
          </a:p>
          <a:p>
            <a:r>
              <a:rPr lang="ru-RU" dirty="0"/>
              <a:t>ухудшение памяти, бессонница, нервозное состояние;</a:t>
            </a:r>
          </a:p>
          <a:p>
            <a:r>
              <a:rPr lang="ru-RU" dirty="0"/>
              <a:t>слезотечение, раздражение слизистых и конъюнктивит, чихание, головная и мышечная боль;</a:t>
            </a:r>
          </a:p>
          <a:p>
            <a:r>
              <a:rPr lang="ru-RU" dirty="0"/>
              <a:t>высокая температура, повышенное потоотделение, судороги в конечностях.</a:t>
            </a:r>
          </a:p>
          <a:p>
            <a:endParaRPr lang="ru-RU" dirty="0"/>
          </a:p>
        </p:txBody>
      </p:sp>
      <p:pic>
        <p:nvPicPr>
          <p:cNvPr id="9218" name="Picture 2" descr="http://vitaminen.ru/wp-content/uploads/usvaivanie-medi-organizmom-cheloveka-269x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19686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4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r>
              <a:rPr lang="ru-RU" sz="1600" b="1" dirty="0"/>
              <a:t>Причины избытка меди:</a:t>
            </a:r>
            <a:endParaRPr lang="ru-RU" sz="1600" dirty="0"/>
          </a:p>
          <a:p>
            <a:r>
              <a:rPr lang="ru-RU" sz="1600" dirty="0"/>
              <a:t>избыточное поступление в организм (вдыхание паров и пыли соединений меди в условиях производства, бытовые интоксикации растворами соединений меди, использование медной посуды);</a:t>
            </a:r>
          </a:p>
          <a:p>
            <a:r>
              <a:rPr lang="ru-RU" sz="1600" dirty="0"/>
              <a:t>нарушение регуляции обмена меди.</a:t>
            </a:r>
          </a:p>
          <a:p>
            <a:r>
              <a:rPr lang="ru-RU" sz="1600" b="1" dirty="0"/>
              <a:t>Основные проявления избытка меди:</a:t>
            </a:r>
            <a:endParaRPr lang="ru-RU" sz="1600" dirty="0"/>
          </a:p>
          <a:p>
            <a:r>
              <a:rPr lang="ru-RU" sz="1600" dirty="0"/>
              <a:t>функциональные расстройства нервной системы (ухудшение памяти, депрессия, бессонница);</a:t>
            </a:r>
          </a:p>
          <a:p>
            <a:r>
              <a:rPr lang="ru-RU" sz="1600" dirty="0"/>
              <a:t>при вдыхании паров может проявляться "медная лихорадка" (озноб, высокая температура, проливной пот, судороги в икроножных мышцах);</a:t>
            </a:r>
          </a:p>
          <a:p>
            <a:r>
              <a:rPr lang="ru-RU" sz="1600" dirty="0"/>
              <a:t>воздействие пыли и окиси меди может приводить к слезотечению, раздражению конъюнктивы и слизистых оболочек, чиханию, жжению в зеве, головной боли, слабости, болям в мышцах, желудочно-кишечным расстройствам;</a:t>
            </a:r>
          </a:p>
          <a:p>
            <a:r>
              <a:rPr lang="ru-RU" sz="1600" dirty="0"/>
              <a:t>нарушения функций печени и почек;</a:t>
            </a:r>
          </a:p>
          <a:p>
            <a:r>
              <a:rPr lang="ru-RU" sz="1600" dirty="0"/>
              <a:t>поражение печени с развитием цирроза и вторичным поражением головного мозга, связанным с наследственным нарушением обмена меди и белков (болезнь Вильсона-Коновалова);</a:t>
            </a:r>
          </a:p>
          <a:p>
            <a:r>
              <a:rPr lang="ru-RU" sz="1600" dirty="0"/>
              <a:t>аллергодерматозы;</a:t>
            </a:r>
          </a:p>
          <a:p>
            <a:r>
              <a:rPr lang="ru-RU" sz="1600" dirty="0"/>
              <a:t>увеличение риска развития атеросклероза;</a:t>
            </a:r>
          </a:p>
          <a:p>
            <a:r>
              <a:rPr lang="ru-RU" sz="1600" dirty="0"/>
              <a:t>гемолиз эритроцитов, появление гемоглобина в моче, анемия.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445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ФЕНОЛЫ</a:t>
            </a:r>
            <a:endParaRPr lang="ru-RU" sz="66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900808"/>
          </a:xfrm>
        </p:spPr>
        <p:txBody>
          <a:bodyPr/>
          <a:lstStyle/>
          <a:p>
            <a:pPr algn="just"/>
            <a:r>
              <a:rPr lang="ru-RU" dirty="0"/>
              <a:t>Фенолы являются одним из наиболее распространенных загрязнений, поступающих в поверхностные воды со стоками предприятий нефтеперерабатывающей, сланцеперерабатывающей, лесохимической, коксохимической, анилинокрасочной промышленности, в результате лесосплава, а также со стоками гидролизной промышленности (переработка непищевого растительного сырья целлюлозно-бумажной и отчасти текстильной промышленности).</a:t>
            </a:r>
          </a:p>
        </p:txBody>
      </p:sp>
      <p:pic>
        <p:nvPicPr>
          <p:cNvPr id="4098" name="Picture 2" descr="http://fototelegraf.ru/wp-content/uploads/2010/06/oil_day6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096966" cy="26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blgazeta.ru/media/cache/8f/5a/8f5a60eda73f4635a7a7c857be3c1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49653"/>
            <a:ext cx="4097957" cy="27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7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i71.ru/upload/iblock/98f/98f7da37bdd25f4be896a19cd04a5e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420888"/>
            <a:ext cx="8640960" cy="417646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В сточных водах промышленных предприятий содержание фенолов может превосходить 5-10 г/л при весьма разнообразных сочетаниях, при том что предельно допустимая концентрация фенолов в питьевой воде и воде рыбохозяйственных водоемов составляет 1 мкг/л.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Особенно велики концентрации фенола в стоках коксохимичесих заводов — до 20 г/л, а современный коксохимический завод сбрасывает в сутки в водоемы до 4-10 т фенола.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Превышение естественного фона по фенолу может служить указанием на загрязнение водоемов. В загрязненных фенолами природных водах содержание их может достигать десятков и даже сотен микрограммов в 1 литре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Вода водоема приобретает окраску, специфический запах карболки, покрывается флуоресцирующей пленкой, мешающей естественному течению биологических процессов в водоеме.</a:t>
            </a:r>
          </a:p>
          <a:p>
            <a:pPr algn="just"/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94340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CBEEA3-DD68-42F8-9035-C724E95408FE}"/>
</file>

<file path=customXml/itemProps2.xml><?xml version="1.0" encoding="utf-8"?>
<ds:datastoreItem xmlns:ds="http://schemas.openxmlformats.org/officeDocument/2006/customXml" ds:itemID="{DDC985C9-60AC-4AAA-98CA-93C49BFBBE16}"/>
</file>

<file path=customXml/itemProps3.xml><?xml version="1.0" encoding="utf-8"?>
<ds:datastoreItem xmlns:ds="http://schemas.openxmlformats.org/officeDocument/2006/customXml" ds:itemID="{A38DA328-C716-4757-B7D1-D751EB27E488}"/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39</TotalTime>
  <Words>1016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Arial Narrow</vt:lpstr>
      <vt:lpstr>Горизонт</vt:lpstr>
      <vt:lpstr>Медь и фенолы</vt:lpstr>
      <vt:lpstr>Медь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ФЕНОЛЫ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Медь и фенолы</dc:title>
  <dc:creator>KaMo.by Admin</dc:creator>
  <cp:lastModifiedBy>Tanya</cp:lastModifiedBy>
  <cp:revision>5</cp:revision>
  <dcterms:created xsi:type="dcterms:W3CDTF">2016-11-07T18:05:37Z</dcterms:created>
  <dcterms:modified xsi:type="dcterms:W3CDTF">2017-10-13T16:08:38Z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